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9" r:id="rId5"/>
    <p:sldId id="268" r:id="rId6"/>
    <p:sldId id="260" r:id="rId7"/>
    <p:sldId id="261" r:id="rId8"/>
    <p:sldId id="271" r:id="rId9"/>
    <p:sldId id="272" r:id="rId10"/>
    <p:sldId id="273" r:id="rId11"/>
    <p:sldId id="27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7FB"/>
    <a:srgbClr val="031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871" autoAdjust="0"/>
  </p:normalViewPr>
  <p:slideViewPr>
    <p:cSldViewPr snapToGrid="0">
      <p:cViewPr varScale="1">
        <p:scale>
          <a:sx n="73" d="100"/>
          <a:sy n="73" d="100"/>
        </p:scale>
        <p:origin x="10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768A-53CD-C2F4-7842-5CBFAC967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4722B-9DFB-B067-7428-D9427CC09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0ED2-44C2-97FF-B577-E618F7BD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6227-BBCA-8CD8-7781-F4381EA8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4C204-6653-5C94-4220-B6AF3D4D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B1AB-026A-4BD1-4A7E-54AC59F8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CE373-A074-2796-08CA-7A825205D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0B07-52E5-E88D-729E-4FFEE7F5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01FC4-8C7D-B810-41CD-7E414D0D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56EA-C1E0-2D50-77AE-CA379100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5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0120E-2E3C-6693-19CF-9515517B0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CC7AA-7867-0BF7-AF65-0CD73D7CB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EF681-8D44-C802-A102-D087CD36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F43E0-5B09-5CB4-3B2A-B9BFF086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84D20-29EF-39EF-411B-9F7683D0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3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6650-0200-0F59-ABF8-54B723F6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18FA6-9B5C-1C93-9684-9534283E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6F321-7B3D-EB71-FA66-7DCC1E23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8BE00-D392-EC29-0C2F-E71E8321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A0526-2757-17BF-1730-069FFF5D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9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4895-9850-F074-FD05-336121B7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8A151-F6D9-1225-A7E0-FFC1A28E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3A78D-2C0E-5AA0-6C28-FC047D789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E8035-26B5-AF7C-9C71-4014A968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5414-12CA-F190-9D13-B57D549C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4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1DA1-D3CA-D26A-2AB4-A086196D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BE06-6203-DC7E-C061-D7C69C954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205BA-FE79-478D-9B18-B950A1535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34DC1-0039-7BE5-56B4-B8999800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A0B64-94AF-24A3-0B72-0FD58F22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816E4-9AA3-769B-381C-C2731F05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7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FE2D-80D1-B25B-E731-D560F83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C13C0-51C3-5F7D-B343-D7E6EB8E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EF311-B4AB-F740-3359-D34760FD9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F4F18-90F2-88EC-37E1-712A82F1D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9427BE-BD68-F84D-1407-8C3537E9D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9602B-2424-4574-3951-29C9A6B6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428A0-BC1B-2967-FF27-F19E206C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40AA2-6011-1A99-260E-DC371E4F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3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E293-7C24-3A8D-8FD8-55EEC3C7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1B78A-AACD-7CFF-B6CE-C37E4615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FE6DA-03B6-7D75-7FFD-3582CDEA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2DD-74E7-1D3D-51C8-36D7C42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AA506-DD49-2075-3F94-082B4665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30E68-D43D-DCA6-7950-C1B92F70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303B-744A-9E8A-83D5-DEDCE1341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8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A0534-ADDF-D40F-A8B4-A1CB84DB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6B93-39AC-7295-8457-0BEDE5DD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AA066-1A15-0CB0-C34D-6CD5206F0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2BAC1-67CF-35E0-6B9E-32230786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BD935-BB7F-DDC5-B078-4D4EF0C4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1DB1F-BBE9-944F-6D2B-D0FDBD01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5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E6B2-652D-7ADE-78E4-5D559716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CFF06-8B9C-024A-6D81-3EE702FA8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5B229-B210-DC6A-F70D-6E0A3A4CA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A261-1376-236A-D56C-40E3F035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FFFBB-7650-FD49-F218-8DC58203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2F2D-B26E-FEB5-73BF-1C860AAE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3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DA3A8-DC2E-1C77-53E1-529E7B09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321FD-7970-FE61-FD04-C833711B3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A34AE-D28E-380A-8362-7BAA3C847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5B28E-A9EF-43C8-B518-1695E34DC16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CB61-2FC0-63DA-4007-747073DC5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D709-E2A5-4C42-8EDC-6CA0F06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8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830231-45D6-AA25-3104-D7C5B67490D0}"/>
              </a:ext>
            </a:extLst>
          </p:cNvPr>
          <p:cNvSpPr txBox="1"/>
          <p:nvPr/>
        </p:nvSpPr>
        <p:spPr>
          <a:xfrm>
            <a:off x="4029564" y="3075057"/>
            <a:ext cx="4132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err="1"/>
              <a:t>Изработка</a:t>
            </a:r>
            <a:r>
              <a:rPr lang="ru-RU" sz="2000" b="1" dirty="0"/>
              <a:t> на веб </a:t>
            </a:r>
            <a:r>
              <a:rPr lang="ru-RU" sz="2000" b="1" dirty="0" err="1"/>
              <a:t>апликација</a:t>
            </a:r>
            <a:r>
              <a:rPr lang="ru-RU" sz="2000" b="1" dirty="0"/>
              <a:t> за </a:t>
            </a:r>
            <a:endParaRPr lang="en-US" sz="2000" b="1" dirty="0"/>
          </a:p>
          <a:p>
            <a:pPr algn="ctr"/>
            <a:r>
              <a:rPr lang="ru-RU" sz="2000" b="1" dirty="0" err="1"/>
              <a:t>менаџирање</a:t>
            </a:r>
            <a:r>
              <a:rPr lang="ru-RU" sz="2000" b="1" dirty="0"/>
              <a:t> на </a:t>
            </a:r>
            <a:r>
              <a:rPr lang="ru-RU" sz="2000" b="1" dirty="0" err="1"/>
              <a:t>форми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29EE3-6D5D-11E6-13A3-66FE7722B428}"/>
              </a:ext>
            </a:extLst>
          </p:cNvPr>
          <p:cNvSpPr txBox="1"/>
          <p:nvPr/>
        </p:nvSpPr>
        <p:spPr>
          <a:xfrm>
            <a:off x="8921882" y="6268545"/>
            <a:ext cx="2672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1400" dirty="0"/>
              <a:t>Ментор: д-р Бобан Јоксимоски</a:t>
            </a:r>
            <a:endParaRPr lang="en-US" sz="1400" dirty="0"/>
          </a:p>
        </p:txBody>
      </p:sp>
      <p:pic>
        <p:nvPicPr>
          <p:cNvPr id="1030" name="Picture 6" descr="Соопштение од ФИНКИ испратено до Владата и Министерството за образование и  наука – Во Центар">
            <a:extLst>
              <a:ext uri="{FF2B5EF4-FFF2-40B4-BE49-F238E27FC236}">
                <a16:creationId xmlns:a16="http://schemas.microsoft.com/office/drawing/2014/main" id="{5D94FEB4-49C8-9B16-CA7B-7C4F35A09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11" y="602691"/>
            <a:ext cx="5651771" cy="11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2CE5AA-A3CD-5CD5-FBAB-0F9FED183062}"/>
              </a:ext>
            </a:extLst>
          </p:cNvPr>
          <p:cNvSpPr txBox="1"/>
          <p:nvPr/>
        </p:nvSpPr>
        <p:spPr>
          <a:xfrm>
            <a:off x="467398" y="6268545"/>
            <a:ext cx="3344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1400" dirty="0"/>
              <a:t>Изработила: Моника Тодорова</a:t>
            </a:r>
            <a:r>
              <a:rPr lang="en-US" sz="1400" dirty="0"/>
              <a:t>, 201082</a:t>
            </a:r>
          </a:p>
        </p:txBody>
      </p:sp>
    </p:spTree>
    <p:extLst>
      <p:ext uri="{BB962C8B-B14F-4D97-AF65-F5344CB8AC3E}">
        <p14:creationId xmlns:p14="http://schemas.microsoft.com/office/powerpoint/2010/main" val="102664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ormFlowDemo">
            <a:hlinkClick r:id="" action="ppaction://media"/>
            <a:extLst>
              <a:ext uri="{FF2B5EF4-FFF2-40B4-BE49-F238E27FC236}">
                <a16:creationId xmlns:a16="http://schemas.microsoft.com/office/drawing/2014/main" id="{FFE1CE6D-B451-36C6-9C78-CFB64D7932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1238"/>
          <a:stretch/>
        </p:blipFill>
        <p:spPr>
          <a:xfrm>
            <a:off x="0" y="457200"/>
            <a:ext cx="12192000" cy="5943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15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984ACB-D8F8-A94F-E14F-2E94D8119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4667CFA-EC57-9A91-409E-81E2565855DB}"/>
              </a:ext>
            </a:extLst>
          </p:cNvPr>
          <p:cNvSpPr/>
          <p:nvPr/>
        </p:nvSpPr>
        <p:spPr>
          <a:xfrm>
            <a:off x="5220786" y="6592"/>
            <a:ext cx="6965133" cy="6858000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BA698-DBDA-02FB-1C06-0510D6E2AA90}"/>
              </a:ext>
            </a:extLst>
          </p:cNvPr>
          <p:cNvSpPr txBox="1"/>
          <p:nvPr/>
        </p:nvSpPr>
        <p:spPr>
          <a:xfrm>
            <a:off x="914400" y="1839716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Што понатаму?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74CD-E22E-DD4B-0E12-C5A4FC489E51}"/>
              </a:ext>
            </a:extLst>
          </p:cNvPr>
          <p:cNvSpPr txBox="1"/>
          <p:nvPr/>
        </p:nvSpPr>
        <p:spPr>
          <a:xfrm>
            <a:off x="914400" y="2398889"/>
            <a:ext cx="215796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mk-MK" sz="2000" dirty="0"/>
              <a:t>Публикување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mk-MK" sz="2000" dirty="0"/>
              <a:t>Маркетинг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mk-MK" sz="2000" dirty="0"/>
              <a:t>Монетизација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mk-MK" sz="2000" dirty="0"/>
              <a:t>Подобрувања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1E3F26-5805-EB7D-61BD-F215A58C3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5DDE7-7202-00F1-2688-DB12BD22A9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86"/>
          <a:stretch/>
        </p:blipFill>
        <p:spPr>
          <a:xfrm>
            <a:off x="6558455" y="254245"/>
            <a:ext cx="5633545" cy="2976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ECA5D-E257-58D4-11A2-DD323113D4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440" b="19931"/>
          <a:stretch/>
        </p:blipFill>
        <p:spPr>
          <a:xfrm>
            <a:off x="8784482" y="2890248"/>
            <a:ext cx="2835893" cy="3713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E2E154-048D-5AB3-1AFF-BE12BD305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080" y="1839716"/>
            <a:ext cx="3852750" cy="411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8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8B72C-4308-12B2-EB00-C7399956A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EE819-D8C1-3418-EA90-ED96122A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029" y="3429000"/>
            <a:ext cx="1451941" cy="392024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086CE1-E221-ABFD-8F71-C4BE53C5184A}"/>
              </a:ext>
            </a:extLst>
          </p:cNvPr>
          <p:cNvSpPr txBox="1"/>
          <p:nvPr/>
        </p:nvSpPr>
        <p:spPr>
          <a:xfrm>
            <a:off x="3963044" y="2967335"/>
            <a:ext cx="426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Благодарам за вниманието!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247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6DF1BC-2846-6B21-526E-E8F7E0A4AAD7}"/>
              </a:ext>
            </a:extLst>
          </p:cNvPr>
          <p:cNvSpPr/>
          <p:nvPr/>
        </p:nvSpPr>
        <p:spPr>
          <a:xfrm>
            <a:off x="5220786" y="6592"/>
            <a:ext cx="6965133" cy="6858000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45E23-8386-BACD-18D0-F7EC510145A5}"/>
              </a:ext>
            </a:extLst>
          </p:cNvPr>
          <p:cNvSpPr txBox="1"/>
          <p:nvPr/>
        </p:nvSpPr>
        <p:spPr>
          <a:xfrm>
            <a:off x="914400" y="1839716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Содржина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5800C-C75D-80AF-517B-0D99E53302B8}"/>
              </a:ext>
            </a:extLst>
          </p:cNvPr>
          <p:cNvSpPr txBox="1"/>
          <p:nvPr/>
        </p:nvSpPr>
        <p:spPr>
          <a:xfrm>
            <a:off x="914400" y="2398889"/>
            <a:ext cx="19848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mk-MK" sz="2000" dirty="0"/>
              <a:t>Веб апликација</a:t>
            </a:r>
          </a:p>
          <a:p>
            <a:pPr>
              <a:spcAft>
                <a:spcPts val="1200"/>
              </a:spcAft>
            </a:pPr>
            <a:r>
              <a:rPr lang="mk-MK" sz="2000" dirty="0"/>
              <a:t>Технологии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mk-MK" sz="2000" dirty="0"/>
              <a:t>Архитектура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802A5-7540-E700-7899-88790689E292}"/>
              </a:ext>
            </a:extLst>
          </p:cNvPr>
          <p:cNvSpPr txBox="1"/>
          <p:nvPr/>
        </p:nvSpPr>
        <p:spPr>
          <a:xfrm>
            <a:off x="914400" y="3780924"/>
            <a:ext cx="28584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mk-MK" sz="2000" dirty="0"/>
              <a:t>Имплементација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mk-MK" sz="2000" dirty="0"/>
              <a:t>Преглед на апликација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5E1245-56F6-7BCA-D308-24D8E71361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303"/>
          <a:stretch/>
        </p:blipFill>
        <p:spPr>
          <a:xfrm>
            <a:off x="6028239" y="744267"/>
            <a:ext cx="6195023" cy="5003114"/>
          </a:xfrm>
          <a:prstGeom prst="rect">
            <a:avLst/>
          </a:prstGeom>
          <a:effectLst>
            <a:glow>
              <a:schemeClr val="accent1">
                <a:alpha val="7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54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FA2F29-BD93-8895-491E-669864522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99F26-29F7-BF7E-FB0D-98775F3D9E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45"/>
          <a:stretch/>
        </p:blipFill>
        <p:spPr>
          <a:xfrm>
            <a:off x="4687275" y="4127689"/>
            <a:ext cx="6924607" cy="27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1DE7A7-0424-294D-470A-57139CBA4049}"/>
              </a:ext>
            </a:extLst>
          </p:cNvPr>
          <p:cNvSpPr/>
          <p:nvPr/>
        </p:nvSpPr>
        <p:spPr>
          <a:xfrm>
            <a:off x="0" y="2866808"/>
            <a:ext cx="12192000" cy="3991193"/>
          </a:xfrm>
          <a:custGeom>
            <a:avLst/>
            <a:gdLst>
              <a:gd name="connsiteX0" fmla="*/ 0 w 12192000"/>
              <a:gd name="connsiteY0" fmla="*/ 0 h 3991193"/>
              <a:gd name="connsiteX1" fmla="*/ 12192000 w 12192000"/>
              <a:gd name="connsiteY1" fmla="*/ 3808546 h 3991193"/>
              <a:gd name="connsiteX2" fmla="*/ 12192000 w 12192000"/>
              <a:gd name="connsiteY2" fmla="*/ 3991193 h 3991193"/>
              <a:gd name="connsiteX3" fmla="*/ 0 w 12192000"/>
              <a:gd name="connsiteY3" fmla="*/ 3991193 h 39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91193">
                <a:moveTo>
                  <a:pt x="0" y="0"/>
                </a:moveTo>
                <a:lnTo>
                  <a:pt x="12192000" y="3808546"/>
                </a:lnTo>
                <a:lnTo>
                  <a:pt x="12192000" y="3991193"/>
                </a:lnTo>
                <a:lnTo>
                  <a:pt x="0" y="3991193"/>
                </a:lnTo>
                <a:close/>
              </a:path>
            </a:pathLst>
          </a:cu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F1799-070C-3809-6E58-EA112BE8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8D9F-9DF8-22B6-A29C-B3C7CE8C40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23"/>
          <a:stretch/>
        </p:blipFill>
        <p:spPr>
          <a:xfrm>
            <a:off x="6624536" y="2207449"/>
            <a:ext cx="4867275" cy="2585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5800C-C75D-80AF-517B-0D99E53302B8}"/>
              </a:ext>
            </a:extLst>
          </p:cNvPr>
          <p:cNvSpPr txBox="1"/>
          <p:nvPr/>
        </p:nvSpPr>
        <p:spPr>
          <a:xfrm>
            <a:off x="914400" y="1525577"/>
            <a:ext cx="518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FormFlow</a:t>
            </a:r>
            <a:r>
              <a:rPr lang="ru-RU" dirty="0"/>
              <a:t> е веб </a:t>
            </a:r>
            <a:r>
              <a:rPr lang="ru-RU" dirty="0" err="1"/>
              <a:t>апликација</a:t>
            </a:r>
            <a:r>
              <a:rPr lang="ru-RU" dirty="0"/>
              <a:t> </a:t>
            </a:r>
            <a:r>
              <a:rPr lang="ru-RU" dirty="0" err="1"/>
              <a:t>дизајнирана</a:t>
            </a:r>
            <a:r>
              <a:rPr lang="ru-RU" dirty="0"/>
              <a:t> </a:t>
            </a:r>
            <a:r>
              <a:rPr lang="mk-MK" dirty="0"/>
              <a:t>за </a:t>
            </a:r>
            <a:r>
              <a:rPr lang="ru-RU" dirty="0"/>
              <a:t>да го </a:t>
            </a:r>
            <a:r>
              <a:rPr lang="ru-RU" dirty="0" err="1"/>
              <a:t>поедностави</a:t>
            </a:r>
            <a:r>
              <a:rPr lang="ru-RU" dirty="0"/>
              <a:t> </a:t>
            </a:r>
            <a:r>
              <a:rPr lang="ru-RU" dirty="0" err="1"/>
              <a:t>процесот</a:t>
            </a:r>
            <a:r>
              <a:rPr lang="ru-RU" dirty="0"/>
              <a:t> на </a:t>
            </a:r>
            <a:r>
              <a:rPr lang="ru-RU" dirty="0" err="1"/>
              <a:t>изработка</a:t>
            </a:r>
            <a:r>
              <a:rPr lang="ru-RU" dirty="0"/>
              <a:t> </a:t>
            </a:r>
          </a:p>
          <a:p>
            <a:r>
              <a:rPr lang="ru-RU" dirty="0"/>
              <a:t>и </a:t>
            </a:r>
            <a:r>
              <a:rPr lang="ru-RU" dirty="0" err="1"/>
              <a:t>менаџирање</a:t>
            </a:r>
            <a:r>
              <a:rPr lang="ru-RU" dirty="0"/>
              <a:t> на </a:t>
            </a:r>
            <a:r>
              <a:rPr lang="ru-RU" dirty="0" err="1"/>
              <a:t>форми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корисниците</a:t>
            </a:r>
            <a:r>
              <a:rPr lang="ru-RU" dirty="0"/>
              <a:t> да </a:t>
            </a:r>
            <a:r>
              <a:rPr lang="ru-RU" dirty="0" err="1"/>
              <a:t>креираат</a:t>
            </a:r>
            <a:r>
              <a:rPr lang="ru-RU" dirty="0"/>
              <a:t> </a:t>
            </a:r>
            <a:r>
              <a:rPr lang="ru-RU" dirty="0" err="1"/>
              <a:t>форми</a:t>
            </a:r>
            <a:r>
              <a:rPr lang="ru-RU" dirty="0"/>
              <a:t> </a:t>
            </a:r>
            <a:r>
              <a:rPr lang="ru-RU" dirty="0" err="1"/>
              <a:t>според</a:t>
            </a:r>
            <a:r>
              <a:rPr lang="ru-RU" dirty="0"/>
              <a:t> </a:t>
            </a:r>
            <a:r>
              <a:rPr lang="ru-RU" dirty="0" err="1"/>
              <a:t>своите</a:t>
            </a:r>
            <a:r>
              <a:rPr lang="ru-RU" dirty="0"/>
              <a:t> потреби, а </a:t>
            </a:r>
            <a:r>
              <a:rPr lang="ru-RU" dirty="0" err="1"/>
              <a:t>потоа</a:t>
            </a:r>
            <a:r>
              <a:rPr lang="ru-RU" dirty="0"/>
              <a:t> и да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споделат</a:t>
            </a:r>
            <a:r>
              <a:rPr lang="ru-RU" dirty="0"/>
              <a:t> или </a:t>
            </a:r>
            <a:r>
              <a:rPr lang="ru-RU" dirty="0" err="1"/>
              <a:t>поврзат</a:t>
            </a:r>
            <a:r>
              <a:rPr lang="ru-RU" dirty="0"/>
              <a:t> до </a:t>
            </a:r>
            <a:r>
              <a:rPr lang="ru-RU" dirty="0" err="1"/>
              <a:t>соодве</a:t>
            </a:r>
            <a:r>
              <a:rPr lang="mk-MK" dirty="0"/>
              <a:t>тно</a:t>
            </a:r>
            <a:r>
              <a:rPr lang="ru-RU" dirty="0"/>
              <a:t>, </a:t>
            </a:r>
          </a:p>
          <a:p>
            <a:r>
              <a:rPr lang="ru-RU" dirty="0"/>
              <a:t>по </a:t>
            </a:r>
            <a:r>
              <a:rPr lang="ru-RU" dirty="0" err="1"/>
              <a:t>што</a:t>
            </a:r>
            <a:r>
              <a:rPr lang="ru-RU" dirty="0"/>
              <a:t> сите </a:t>
            </a:r>
            <a:r>
              <a:rPr lang="ru-RU" dirty="0" err="1"/>
              <a:t>одговори</a:t>
            </a:r>
            <a:r>
              <a:rPr lang="ru-RU" dirty="0"/>
              <a:t> се </a:t>
            </a:r>
            <a:r>
              <a:rPr lang="ru-RU" dirty="0" err="1"/>
              <a:t>прибираат</a:t>
            </a:r>
            <a:r>
              <a:rPr lang="ru-RU" dirty="0"/>
              <a:t> и </a:t>
            </a:r>
          </a:p>
          <a:p>
            <a:r>
              <a:rPr lang="ru-RU" dirty="0" err="1"/>
              <a:t>организираат</a:t>
            </a:r>
            <a:r>
              <a:rPr lang="ru-RU" dirty="0"/>
              <a:t> во рамки на </a:t>
            </a:r>
            <a:r>
              <a:rPr lang="ru-RU" dirty="0" err="1"/>
              <a:t>апликацијата</a:t>
            </a:r>
            <a:r>
              <a:rPr lang="ru-RU" dirty="0"/>
              <a:t>.</a:t>
            </a: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D0C7E-D81C-483F-BD54-A2E9CACCBB51}"/>
              </a:ext>
            </a:extLst>
          </p:cNvPr>
          <p:cNvSpPr txBox="1"/>
          <p:nvPr/>
        </p:nvSpPr>
        <p:spPr>
          <a:xfrm>
            <a:off x="914400" y="4409093"/>
            <a:ext cx="47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Апликацијата</a:t>
            </a:r>
            <a:r>
              <a:rPr lang="ru-RU" dirty="0"/>
              <a:t> се </a:t>
            </a:r>
            <a:r>
              <a:rPr lang="ru-RU" dirty="0" err="1"/>
              <a:t>состои</a:t>
            </a:r>
            <a:r>
              <a:rPr lang="ru-RU" dirty="0"/>
              <a:t> од </a:t>
            </a:r>
            <a:r>
              <a:rPr lang="ru-RU" dirty="0" err="1"/>
              <a:t>backend</a:t>
            </a:r>
            <a:r>
              <a:rPr lang="ru-RU" dirty="0"/>
              <a:t>, </a:t>
            </a:r>
            <a:r>
              <a:rPr lang="ru-RU" dirty="0" err="1"/>
              <a:t>frontend</a:t>
            </a:r>
            <a:r>
              <a:rPr lang="ru-RU" dirty="0"/>
              <a:t> и база на </a:t>
            </a:r>
            <a:r>
              <a:rPr lang="ru-RU" dirty="0" err="1"/>
              <a:t>податоци</a:t>
            </a:r>
            <a:r>
              <a:rPr lang="ru-RU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1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C8A48-326B-C86D-A8B8-492BB82E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C7D599-2C24-0470-881C-C554BE6E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FE029-1A2A-8B2D-712C-6D035E2D1AD1}"/>
              </a:ext>
            </a:extLst>
          </p:cNvPr>
          <p:cNvSpPr txBox="1"/>
          <p:nvPr/>
        </p:nvSpPr>
        <p:spPr>
          <a:xfrm>
            <a:off x="914400" y="1414206"/>
            <a:ext cx="184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Технологии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AA66C-43B5-C885-36E8-698AFB6F6285}"/>
              </a:ext>
            </a:extLst>
          </p:cNvPr>
          <p:cNvSpPr txBox="1"/>
          <p:nvPr/>
        </p:nvSpPr>
        <p:spPr>
          <a:xfrm>
            <a:off x="934775" y="2054768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/>
              <a:t>Апликацијата е базирана на </a:t>
            </a:r>
            <a:r>
              <a:rPr lang="en-US" dirty="0"/>
              <a:t>Laravel (PHP) </a:t>
            </a:r>
            <a:r>
              <a:rPr lang="mk-MK" dirty="0"/>
              <a:t>како рамка за </a:t>
            </a:r>
            <a:r>
              <a:rPr lang="en-US" dirty="0"/>
              <a:t>back-end, MySQL </a:t>
            </a:r>
            <a:r>
              <a:rPr lang="mk-MK" dirty="0"/>
              <a:t>база на податоци, </a:t>
            </a:r>
            <a:r>
              <a:rPr lang="en-US" dirty="0"/>
              <a:t>Vue JS </a:t>
            </a:r>
            <a:r>
              <a:rPr lang="mk-MK" dirty="0"/>
              <a:t>како рамка за </a:t>
            </a:r>
            <a:r>
              <a:rPr lang="en-US" dirty="0"/>
              <a:t>front-end </a:t>
            </a:r>
            <a:r>
              <a:rPr lang="mk-MK" dirty="0"/>
              <a:t>и </a:t>
            </a:r>
            <a:r>
              <a:rPr lang="en-US" dirty="0"/>
              <a:t>Bootstrap </a:t>
            </a:r>
            <a:r>
              <a:rPr lang="mk-MK" dirty="0"/>
              <a:t>за стилизирање и дизајн.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57974F-7836-E228-31C7-7C3727D1891C}"/>
              </a:ext>
            </a:extLst>
          </p:cNvPr>
          <p:cNvGrpSpPr/>
          <p:nvPr/>
        </p:nvGrpSpPr>
        <p:grpSpPr>
          <a:xfrm>
            <a:off x="0" y="2879996"/>
            <a:ext cx="12192000" cy="2276202"/>
            <a:chOff x="0" y="2740629"/>
            <a:chExt cx="12192000" cy="2276202"/>
          </a:xfrm>
        </p:grpSpPr>
        <p:pic>
          <p:nvPicPr>
            <p:cNvPr id="4" name="Picture 2" descr="What is MySQL? - MySQL Relational Databases Explained - AWS">
              <a:extLst>
                <a:ext uri="{FF2B5EF4-FFF2-40B4-BE49-F238E27FC236}">
                  <a16:creationId xmlns:a16="http://schemas.microsoft.com/office/drawing/2014/main" id="{E8AEE7E4-12A8-7D7B-479F-87BF4F743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9" y="2740629"/>
              <a:ext cx="1336656" cy="691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Laravel Controller">
              <a:extLst>
                <a:ext uri="{FF2B5EF4-FFF2-40B4-BE49-F238E27FC236}">
                  <a16:creationId xmlns:a16="http://schemas.microsoft.com/office/drawing/2014/main" id="{86689EDE-BE02-168B-3CFC-F8C803D57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248" y="2750607"/>
              <a:ext cx="1897632" cy="1078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VueJS part 8: Creating the Vue app with CLI - DEV Community">
              <a:extLst>
                <a:ext uri="{FF2B5EF4-FFF2-40B4-BE49-F238E27FC236}">
                  <a16:creationId xmlns:a16="http://schemas.microsoft.com/office/drawing/2014/main" id="{29D6F3C9-7FFC-FE22-F397-29CD31480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135" y="2860624"/>
              <a:ext cx="1718851" cy="721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1475B36-C911-618F-C630-2C8739404A29}"/>
                </a:ext>
              </a:extLst>
            </p:cNvPr>
            <p:cNvCxnSpPr/>
            <p:nvPr/>
          </p:nvCxnSpPr>
          <p:spPr>
            <a:xfrm>
              <a:off x="0" y="3647089"/>
              <a:ext cx="12192000" cy="0"/>
            </a:xfrm>
            <a:prstGeom prst="line">
              <a:avLst/>
            </a:prstGeom>
            <a:ln>
              <a:solidFill>
                <a:srgbClr val="F5F7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EC22B2-C437-30E7-7F3D-D88540BFD220}"/>
                </a:ext>
              </a:extLst>
            </p:cNvPr>
            <p:cNvSpPr txBox="1"/>
            <p:nvPr/>
          </p:nvSpPr>
          <p:spPr>
            <a:xfrm>
              <a:off x="934775" y="3805830"/>
              <a:ext cx="3353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Едноставност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Моќност и брзина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Документација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Заедница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938198-9686-7636-A50C-9D19606CF698}"/>
                </a:ext>
              </a:extLst>
            </p:cNvPr>
            <p:cNvSpPr txBox="1"/>
            <p:nvPr/>
          </p:nvSpPr>
          <p:spPr>
            <a:xfrm>
              <a:off x="4684135" y="3816502"/>
              <a:ext cx="3353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Флексибилност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Брзина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Реискористивост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Лесен за користење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91AD80-5D91-2255-63EB-93A5FD36C7B3}"/>
                </a:ext>
              </a:extLst>
            </p:cNvPr>
            <p:cNvSpPr txBox="1"/>
            <p:nvPr/>
          </p:nvSpPr>
          <p:spPr>
            <a:xfrm>
              <a:off x="8253997" y="3805830"/>
              <a:ext cx="3353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Релациски модел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Високи перформанси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Open source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Документација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84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EB79C-9CE2-0923-FC59-5E95C194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5BD09909-D9C5-F7C7-381B-CC56B4109296}"/>
              </a:ext>
            </a:extLst>
          </p:cNvPr>
          <p:cNvSpPr/>
          <p:nvPr/>
        </p:nvSpPr>
        <p:spPr>
          <a:xfrm>
            <a:off x="4488363" y="-5906"/>
            <a:ext cx="1411414" cy="2748464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43C8F-9214-4C0D-C45E-E69F37AC3913}"/>
              </a:ext>
            </a:extLst>
          </p:cNvPr>
          <p:cNvSpPr/>
          <p:nvPr/>
        </p:nvSpPr>
        <p:spPr>
          <a:xfrm>
            <a:off x="4510482" y="4109535"/>
            <a:ext cx="1411414" cy="2748464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5C68F-BE46-E0B7-4E28-6F327AD4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C7239-A3E1-CDE9-1977-E98177F5D8B9}"/>
              </a:ext>
            </a:extLst>
          </p:cNvPr>
          <p:cNvSpPr txBox="1"/>
          <p:nvPr/>
        </p:nvSpPr>
        <p:spPr>
          <a:xfrm>
            <a:off x="914400" y="1414206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Архитектура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1F0F8-7155-5760-52DE-B2DB2EC6D9C0}"/>
              </a:ext>
            </a:extLst>
          </p:cNvPr>
          <p:cNvSpPr txBox="1"/>
          <p:nvPr/>
        </p:nvSpPr>
        <p:spPr>
          <a:xfrm>
            <a:off x="934776" y="2054768"/>
            <a:ext cx="30968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Бидејќи</a:t>
            </a:r>
            <a:r>
              <a:rPr lang="ru-RU" dirty="0"/>
              <a:t> </a:t>
            </a:r>
            <a:r>
              <a:rPr lang="ru-RU" dirty="0" err="1"/>
              <a:t>апликацијата</a:t>
            </a:r>
            <a:r>
              <a:rPr lang="ru-RU" dirty="0"/>
              <a:t> се </a:t>
            </a:r>
            <a:r>
              <a:rPr lang="ru-RU" dirty="0" err="1"/>
              <a:t>состои</a:t>
            </a:r>
            <a:r>
              <a:rPr lang="ru-RU" dirty="0"/>
              <a:t> </a:t>
            </a:r>
            <a:r>
              <a:rPr lang="ru-RU" dirty="0" err="1"/>
              <a:t>всушност</a:t>
            </a:r>
            <a:r>
              <a:rPr lang="ru-RU" dirty="0"/>
              <a:t> од две </a:t>
            </a:r>
            <a:r>
              <a:rPr lang="ru-RU" dirty="0" err="1"/>
              <a:t>посебни</a:t>
            </a:r>
            <a:r>
              <a:rPr lang="ru-RU" dirty="0"/>
              <a:t> </a:t>
            </a:r>
            <a:r>
              <a:rPr lang="ru-RU" dirty="0" err="1"/>
              <a:t>апликации</a:t>
            </a:r>
            <a:r>
              <a:rPr lang="ru-RU" dirty="0"/>
              <a:t> за </a:t>
            </a:r>
            <a:r>
              <a:rPr lang="ru-RU" dirty="0" err="1"/>
              <a:t>backend</a:t>
            </a:r>
            <a:r>
              <a:rPr lang="ru-RU" dirty="0"/>
              <a:t> и </a:t>
            </a:r>
            <a:r>
              <a:rPr lang="ru-RU" dirty="0" err="1"/>
              <a:t>frontend</a:t>
            </a:r>
            <a:r>
              <a:rPr lang="ru-RU" dirty="0"/>
              <a:t>, </a:t>
            </a:r>
            <a:r>
              <a:rPr lang="ru-RU" dirty="0" err="1"/>
              <a:t>тие</a:t>
            </a:r>
            <a:r>
              <a:rPr lang="ru-RU" dirty="0"/>
              <a:t> </a:t>
            </a:r>
            <a:r>
              <a:rPr lang="ru-RU" dirty="0" err="1"/>
              <a:t>имаат</a:t>
            </a:r>
            <a:r>
              <a:rPr lang="ru-RU" dirty="0"/>
              <a:t> и </a:t>
            </a:r>
            <a:r>
              <a:rPr lang="ru-RU" dirty="0" err="1"/>
              <a:t>засебна</a:t>
            </a:r>
            <a:r>
              <a:rPr lang="ru-RU" dirty="0"/>
              <a:t> архитектура </a:t>
            </a:r>
            <a:r>
              <a:rPr lang="ru-RU" dirty="0" err="1"/>
              <a:t>соодветно</a:t>
            </a:r>
            <a:r>
              <a:rPr lang="ru-RU" dirty="0"/>
              <a:t>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b="1" dirty="0" err="1"/>
              <a:t>Laravel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следи </a:t>
            </a:r>
            <a:r>
              <a:rPr lang="ru-RU" dirty="0" err="1"/>
              <a:t>принципите</a:t>
            </a:r>
            <a:r>
              <a:rPr lang="ru-RU" dirty="0"/>
              <a:t> на MVC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b="1" dirty="0" err="1"/>
              <a:t>Vue</a:t>
            </a:r>
            <a:r>
              <a:rPr lang="ru-RU" b="1" dirty="0"/>
              <a:t> JS </a:t>
            </a:r>
            <a:r>
              <a:rPr lang="ru-RU" dirty="0"/>
              <a:t>се </a:t>
            </a:r>
            <a:r>
              <a:rPr lang="ru-RU" dirty="0" err="1"/>
              <a:t>базира</a:t>
            </a:r>
            <a:r>
              <a:rPr lang="ru-RU" dirty="0"/>
              <a:t> на MVVM архитектура</a:t>
            </a:r>
            <a:endParaRPr lang="mk-M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2C181-A687-8C03-4695-34627978B3EB}"/>
              </a:ext>
            </a:extLst>
          </p:cNvPr>
          <p:cNvSpPr txBox="1"/>
          <p:nvPr/>
        </p:nvSpPr>
        <p:spPr>
          <a:xfrm>
            <a:off x="4801517" y="1823935"/>
            <a:ext cx="83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MVC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713EFE-55DC-695A-9EC0-4C0F0BB2ECE0}"/>
              </a:ext>
            </a:extLst>
          </p:cNvPr>
          <p:cNvSpPr txBox="1"/>
          <p:nvPr/>
        </p:nvSpPr>
        <p:spPr>
          <a:xfrm>
            <a:off x="4675842" y="4721633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MVVM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FBBF3F-FF6E-C530-B8E4-E1C30E313F0F}"/>
              </a:ext>
            </a:extLst>
          </p:cNvPr>
          <p:cNvSpPr/>
          <p:nvPr/>
        </p:nvSpPr>
        <p:spPr>
          <a:xfrm>
            <a:off x="6453349" y="2363994"/>
            <a:ext cx="1588923" cy="5943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77C01-32F3-8B45-220C-3161AA7DD04D}"/>
              </a:ext>
            </a:extLst>
          </p:cNvPr>
          <p:cNvSpPr/>
          <p:nvPr/>
        </p:nvSpPr>
        <p:spPr>
          <a:xfrm>
            <a:off x="7989722" y="1071146"/>
            <a:ext cx="1588923" cy="5943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66347C7-FA52-9A43-7CE2-2D516FC720A4}"/>
              </a:ext>
            </a:extLst>
          </p:cNvPr>
          <p:cNvSpPr/>
          <p:nvPr/>
        </p:nvSpPr>
        <p:spPr>
          <a:xfrm>
            <a:off x="9545806" y="2363994"/>
            <a:ext cx="1588923" cy="5943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26A2B83-D67B-4B50-A20D-D93BAA91AECF}"/>
              </a:ext>
            </a:extLst>
          </p:cNvPr>
          <p:cNvSpPr/>
          <p:nvPr/>
        </p:nvSpPr>
        <p:spPr>
          <a:xfrm>
            <a:off x="6453349" y="5197145"/>
            <a:ext cx="1588923" cy="5943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66D152-192D-6E5A-9FE1-FA1518970BC6}"/>
              </a:ext>
            </a:extLst>
          </p:cNvPr>
          <p:cNvSpPr/>
          <p:nvPr/>
        </p:nvSpPr>
        <p:spPr>
          <a:xfrm>
            <a:off x="7989722" y="3904297"/>
            <a:ext cx="1588923" cy="5943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Model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83D027-2CF2-38A7-638D-AB256BB21A6A}"/>
              </a:ext>
            </a:extLst>
          </p:cNvPr>
          <p:cNvSpPr/>
          <p:nvPr/>
        </p:nvSpPr>
        <p:spPr>
          <a:xfrm>
            <a:off x="9545806" y="5197145"/>
            <a:ext cx="1588923" cy="5943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B413B4-BCF5-CFFF-BDFB-2439AFF53C4A}"/>
              </a:ext>
            </a:extLst>
          </p:cNvPr>
          <p:cNvCxnSpPr/>
          <p:nvPr/>
        </p:nvCxnSpPr>
        <p:spPr>
          <a:xfrm flipH="1">
            <a:off x="7242987" y="1491898"/>
            <a:ext cx="546538" cy="679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D3319A-42A7-CD75-9BAC-38BB599800C3}"/>
              </a:ext>
            </a:extLst>
          </p:cNvPr>
          <p:cNvCxnSpPr>
            <a:cxnSpLocks/>
          </p:cNvCxnSpPr>
          <p:nvPr/>
        </p:nvCxnSpPr>
        <p:spPr>
          <a:xfrm>
            <a:off x="9778842" y="1414206"/>
            <a:ext cx="593710" cy="679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47C0D9-9BFC-5D05-EE69-7704985287E3}"/>
              </a:ext>
            </a:extLst>
          </p:cNvPr>
          <p:cNvCxnSpPr/>
          <p:nvPr/>
        </p:nvCxnSpPr>
        <p:spPr>
          <a:xfrm>
            <a:off x="8208577" y="2661174"/>
            <a:ext cx="118766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CEAD1F-8E7C-9A24-EAE5-6B79696ACBC1}"/>
              </a:ext>
            </a:extLst>
          </p:cNvPr>
          <p:cNvSpPr txBox="1"/>
          <p:nvPr/>
        </p:nvSpPr>
        <p:spPr>
          <a:xfrm>
            <a:off x="10282285" y="172275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B83099-DDD0-4229-9D7A-65E93D9273E4}"/>
              </a:ext>
            </a:extLst>
          </p:cNvPr>
          <p:cNvCxnSpPr>
            <a:cxnSpLocks/>
          </p:cNvCxnSpPr>
          <p:nvPr/>
        </p:nvCxnSpPr>
        <p:spPr>
          <a:xfrm flipV="1">
            <a:off x="7189287" y="4308830"/>
            <a:ext cx="653937" cy="738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B76F6B-1DA5-F401-A4E0-E4C1F5692F03}"/>
              </a:ext>
            </a:extLst>
          </p:cNvPr>
          <p:cNvCxnSpPr>
            <a:cxnSpLocks/>
          </p:cNvCxnSpPr>
          <p:nvPr/>
        </p:nvCxnSpPr>
        <p:spPr>
          <a:xfrm flipH="1" flipV="1">
            <a:off x="9778842" y="4323300"/>
            <a:ext cx="648675" cy="723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3C22B54-6C2E-2EE8-C7F7-E0320FF86E85}"/>
              </a:ext>
            </a:extLst>
          </p:cNvPr>
          <p:cNvSpPr txBox="1"/>
          <p:nvPr/>
        </p:nvSpPr>
        <p:spPr>
          <a:xfrm>
            <a:off x="10282285" y="464249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ED6C1-6F6D-109C-B67C-802DCBB047DC}"/>
              </a:ext>
            </a:extLst>
          </p:cNvPr>
          <p:cNvSpPr txBox="1"/>
          <p:nvPr/>
        </p:nvSpPr>
        <p:spPr>
          <a:xfrm>
            <a:off x="4488363" y="3259723"/>
            <a:ext cx="14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&amp;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2C7FDE5-8DEB-50AC-1E7D-A0BA7EF434FC}"/>
              </a:ext>
            </a:extLst>
          </p:cNvPr>
          <p:cNvSpPr/>
          <p:nvPr/>
        </p:nvSpPr>
        <p:spPr>
          <a:xfrm>
            <a:off x="0" y="5471088"/>
            <a:ext cx="3979029" cy="1386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02872D2-D8FF-3480-FE9C-C4DC648907B5}"/>
              </a:ext>
            </a:extLst>
          </p:cNvPr>
          <p:cNvSpPr/>
          <p:nvPr/>
        </p:nvSpPr>
        <p:spPr>
          <a:xfrm>
            <a:off x="10741136" y="2571"/>
            <a:ext cx="1450864" cy="1876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7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F1799-070C-3809-6E58-EA112BE8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45E23-8386-BACD-18D0-F7EC510145A5}"/>
              </a:ext>
            </a:extLst>
          </p:cNvPr>
          <p:cNvSpPr txBox="1"/>
          <p:nvPr/>
        </p:nvSpPr>
        <p:spPr>
          <a:xfrm>
            <a:off x="914400" y="1414206"/>
            <a:ext cx="276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База на податоци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5800C-C75D-80AF-517B-0D99E53302B8}"/>
              </a:ext>
            </a:extLst>
          </p:cNvPr>
          <p:cNvSpPr txBox="1"/>
          <p:nvPr/>
        </p:nvSpPr>
        <p:spPr>
          <a:xfrm>
            <a:off x="914400" y="1958740"/>
            <a:ext cx="518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Базата</a:t>
            </a:r>
            <a:r>
              <a:rPr lang="ru-RU" dirty="0"/>
              <a:t> на </a:t>
            </a:r>
            <a:r>
              <a:rPr lang="ru-RU" dirty="0" err="1"/>
              <a:t>податоци</a:t>
            </a:r>
            <a:r>
              <a:rPr lang="ru-RU" dirty="0"/>
              <a:t>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креирање</a:t>
            </a:r>
            <a:r>
              <a:rPr lang="ru-RU" dirty="0"/>
              <a:t> и </a:t>
            </a:r>
            <a:r>
              <a:rPr lang="ru-RU" dirty="0" err="1"/>
              <a:t>управување</a:t>
            </a:r>
            <a:r>
              <a:rPr lang="ru-RU" dirty="0"/>
              <a:t> со табели во кои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сместуваме</a:t>
            </a:r>
            <a:r>
              <a:rPr lang="ru-RU" dirty="0"/>
              <a:t>, </a:t>
            </a:r>
            <a:r>
              <a:rPr lang="ru-RU" dirty="0" err="1"/>
              <a:t>пребаруваме</a:t>
            </a:r>
            <a:r>
              <a:rPr lang="ru-RU" dirty="0"/>
              <a:t> и </a:t>
            </a:r>
            <a:r>
              <a:rPr lang="ru-RU" dirty="0" err="1"/>
              <a:t>ажурираме</a:t>
            </a:r>
            <a:r>
              <a:rPr lang="ru-RU" dirty="0"/>
              <a:t> </a:t>
            </a:r>
            <a:r>
              <a:rPr lang="ru-RU" dirty="0" err="1"/>
              <a:t>податоците</a:t>
            </a:r>
            <a:r>
              <a:rPr lang="ru-RU" dirty="0"/>
              <a:t> кои се </a:t>
            </a:r>
            <a:r>
              <a:rPr lang="ru-RU" dirty="0" err="1"/>
              <a:t>користат</a:t>
            </a:r>
            <a:r>
              <a:rPr lang="ru-RU" dirty="0"/>
              <a:t> во </a:t>
            </a:r>
            <a:r>
              <a:rPr lang="ru-RU" dirty="0" err="1"/>
              <a:t>апликацијата</a:t>
            </a:r>
            <a:r>
              <a:rPr lang="ru-RU" dirty="0"/>
              <a:t>.</a:t>
            </a:r>
          </a:p>
          <a:p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/>
              <a:t>ЕР </a:t>
            </a:r>
            <a:r>
              <a:rPr lang="ru-RU" dirty="0" err="1"/>
              <a:t>дијаграм</a:t>
            </a: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/>
              <a:t>Ентитети</a:t>
            </a: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/>
              <a:t>Релации</a:t>
            </a: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/>
              <a:t>Ограничувања</a:t>
            </a:r>
            <a:endParaRPr lang="ru-RU" dirty="0"/>
          </a:p>
        </p:txBody>
      </p:sp>
      <p:pic>
        <p:nvPicPr>
          <p:cNvPr id="4" name="Picture 2" descr="What is MySQL? - MySQL Relational Databases Explained - AWS">
            <a:extLst>
              <a:ext uri="{FF2B5EF4-FFF2-40B4-BE49-F238E27FC236}">
                <a16:creationId xmlns:a16="http://schemas.microsoft.com/office/drawing/2014/main" id="{58023A3A-DD71-4873-5EEC-568BC42A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492" y="3676752"/>
            <a:ext cx="1326780" cy="6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hpMyAdmin - Wikipedia">
            <a:extLst>
              <a:ext uri="{FF2B5EF4-FFF2-40B4-BE49-F238E27FC236}">
                <a16:creationId xmlns:a16="http://schemas.microsoft.com/office/drawing/2014/main" id="{D74A8560-5BE1-D905-6EBB-C906623AC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785" y="4544063"/>
            <a:ext cx="1077278" cy="6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7E8C08-B61B-43C4-50BB-B7D77790D9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512"/>
          <a:stretch/>
        </p:blipFill>
        <p:spPr>
          <a:xfrm>
            <a:off x="6524689" y="2093641"/>
            <a:ext cx="5667312" cy="45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F1799-070C-3809-6E58-EA112BE8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45E23-8386-BACD-18D0-F7EC510145A5}"/>
              </a:ext>
            </a:extLst>
          </p:cNvPr>
          <p:cNvSpPr txBox="1"/>
          <p:nvPr/>
        </p:nvSpPr>
        <p:spPr>
          <a:xfrm>
            <a:off x="914400" y="1414206"/>
            <a:ext cx="1402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Backend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5800C-C75D-80AF-517B-0D99E53302B8}"/>
              </a:ext>
            </a:extLst>
          </p:cNvPr>
          <p:cNvSpPr txBox="1"/>
          <p:nvPr/>
        </p:nvSpPr>
        <p:spPr>
          <a:xfrm>
            <a:off x="929790" y="2054768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 </a:t>
            </a:r>
            <a:r>
              <a:rPr lang="mk-MK" dirty="0"/>
              <a:t>делот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обработува</a:t>
            </a:r>
            <a:r>
              <a:rPr lang="ru-RU" dirty="0"/>
              <a:t> </a:t>
            </a:r>
            <a:r>
              <a:rPr lang="ru-RU" dirty="0" err="1"/>
              <a:t>барањата</a:t>
            </a:r>
            <a:r>
              <a:rPr lang="ru-RU" dirty="0"/>
              <a:t> од </a:t>
            </a:r>
            <a:r>
              <a:rPr lang="ru-RU" dirty="0" err="1"/>
              <a:t>корисничкиот</a:t>
            </a:r>
            <a:r>
              <a:rPr lang="ru-RU" dirty="0"/>
              <a:t> </a:t>
            </a:r>
            <a:r>
              <a:rPr lang="ru-RU" dirty="0" err="1"/>
              <a:t>интерфејс</a:t>
            </a:r>
            <a:r>
              <a:rPr lang="ru-RU" dirty="0"/>
              <a:t> (фронт-</a:t>
            </a:r>
            <a:r>
              <a:rPr lang="ru-RU" dirty="0" err="1"/>
              <a:t>енд</a:t>
            </a:r>
            <a:r>
              <a:rPr lang="ru-RU" dirty="0"/>
              <a:t>) и </a:t>
            </a:r>
            <a:r>
              <a:rPr lang="ru-RU" dirty="0" err="1"/>
              <a:t>испраќа</a:t>
            </a:r>
            <a:r>
              <a:rPr lang="ru-RU" dirty="0"/>
              <a:t> назад информации кои се </a:t>
            </a:r>
            <a:r>
              <a:rPr lang="ru-RU" dirty="0" err="1"/>
              <a:t>прикажуваат</a:t>
            </a:r>
            <a:r>
              <a:rPr lang="ru-RU" dirty="0"/>
              <a:t> на </a:t>
            </a:r>
            <a:r>
              <a:rPr lang="ru-RU" dirty="0" err="1"/>
              <a:t>корисникот</a:t>
            </a:r>
            <a:r>
              <a:rPr lang="ru-RU" dirty="0"/>
              <a:t>. </a:t>
            </a: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D0C7E-D81C-483F-BD54-A2E9CACCBB51}"/>
              </a:ext>
            </a:extLst>
          </p:cNvPr>
          <p:cNvSpPr txBox="1"/>
          <p:nvPr/>
        </p:nvSpPr>
        <p:spPr>
          <a:xfrm>
            <a:off x="7077753" y="2617006"/>
            <a:ext cx="245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Migrations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Eloquent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Seeders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Factories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37913-7459-70C4-2B42-C48A9FEE6A4F}"/>
              </a:ext>
            </a:extLst>
          </p:cNvPr>
          <p:cNvSpPr txBox="1"/>
          <p:nvPr/>
        </p:nvSpPr>
        <p:spPr>
          <a:xfrm>
            <a:off x="929790" y="3284688"/>
            <a:ext cx="4670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Laravel</a:t>
            </a:r>
            <a:r>
              <a:rPr lang="ru-RU" dirty="0"/>
              <a:t> е PHP </a:t>
            </a:r>
            <a:r>
              <a:rPr lang="ru-RU" dirty="0" err="1"/>
              <a:t>фрејмворк</a:t>
            </a:r>
            <a:r>
              <a:rPr lang="ru-RU" dirty="0"/>
              <a:t> </a:t>
            </a:r>
            <a:r>
              <a:rPr lang="ru-RU" dirty="0" err="1"/>
              <a:t>кој</a:t>
            </a:r>
            <a:r>
              <a:rPr lang="ru-RU" dirty="0"/>
              <a:t>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брза</a:t>
            </a:r>
            <a:r>
              <a:rPr lang="ru-RU" dirty="0"/>
              <a:t>, </a:t>
            </a:r>
            <a:r>
              <a:rPr lang="ru-RU" dirty="0" err="1"/>
              <a:t>сигурна</a:t>
            </a:r>
            <a:r>
              <a:rPr lang="ru-RU" dirty="0"/>
              <a:t> и </a:t>
            </a:r>
            <a:r>
              <a:rPr lang="ru-RU" dirty="0" err="1"/>
              <a:t>елегантна</a:t>
            </a:r>
            <a:r>
              <a:rPr lang="ru-RU" dirty="0"/>
              <a:t> </a:t>
            </a:r>
            <a:r>
              <a:rPr lang="ru-RU" dirty="0" err="1"/>
              <a:t>изработка</a:t>
            </a:r>
            <a:r>
              <a:rPr lang="ru-RU" dirty="0"/>
              <a:t> на веб </a:t>
            </a:r>
            <a:r>
              <a:rPr lang="ru-RU" dirty="0" err="1"/>
              <a:t>апликации</a:t>
            </a:r>
            <a:r>
              <a:rPr lang="ru-RU" dirty="0"/>
              <a:t> со </a:t>
            </a:r>
            <a:r>
              <a:rPr lang="ru-RU" dirty="0" err="1"/>
              <a:t>вградено</a:t>
            </a:r>
            <a:r>
              <a:rPr lang="ru-RU" dirty="0"/>
              <a:t> </a:t>
            </a:r>
            <a:r>
              <a:rPr lang="ru-RU" dirty="0" err="1"/>
              <a:t>управување</a:t>
            </a:r>
            <a:r>
              <a:rPr lang="ru-RU" dirty="0"/>
              <a:t> на </a:t>
            </a:r>
            <a:r>
              <a:rPr lang="ru-RU" dirty="0" err="1"/>
              <a:t>бази</a:t>
            </a:r>
            <a:r>
              <a:rPr lang="ru-RU" dirty="0"/>
              <a:t>, </a:t>
            </a:r>
            <a:r>
              <a:rPr lang="ru-RU" dirty="0" err="1"/>
              <a:t>автентикација</a:t>
            </a:r>
            <a:r>
              <a:rPr lang="ru-RU" dirty="0"/>
              <a:t> и </a:t>
            </a:r>
            <a:r>
              <a:rPr lang="ru-RU" dirty="0" err="1"/>
              <a:t>рутирање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1D2167-A813-609F-7815-23936A4DB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00" y="4161851"/>
            <a:ext cx="5936700" cy="14069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3A87D1-707D-7073-068F-384FF139D517}"/>
              </a:ext>
            </a:extLst>
          </p:cNvPr>
          <p:cNvSpPr txBox="1"/>
          <p:nvPr/>
        </p:nvSpPr>
        <p:spPr>
          <a:xfrm>
            <a:off x="9534778" y="2749693"/>
            <a:ext cx="2457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Routes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Middleware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Project structure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E5C421-8D0D-E54D-39FE-BD8F247EF5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901"/>
          <a:stretch/>
        </p:blipFill>
        <p:spPr>
          <a:xfrm>
            <a:off x="4487917" y="5496304"/>
            <a:ext cx="7704083" cy="10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0F5E1-934E-AD49-1694-A2BEBCFBB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98AE8-80E8-41E2-7F87-B3790C5AE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F74B3E-3D7B-4E77-3B0C-073DB3FFCB81}"/>
              </a:ext>
            </a:extLst>
          </p:cNvPr>
          <p:cNvSpPr txBox="1"/>
          <p:nvPr/>
        </p:nvSpPr>
        <p:spPr>
          <a:xfrm>
            <a:off x="914400" y="1414206"/>
            <a:ext cx="145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Frontend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B49AD-6E6C-13AD-BCBC-E0BE7C30CA2E}"/>
              </a:ext>
            </a:extLst>
          </p:cNvPr>
          <p:cNvSpPr txBox="1"/>
          <p:nvPr/>
        </p:nvSpPr>
        <p:spPr>
          <a:xfrm>
            <a:off x="929789" y="2054768"/>
            <a:ext cx="5271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ru-RU" dirty="0" err="1"/>
              <a:t>rontend</a:t>
            </a:r>
            <a:r>
              <a:rPr lang="ru-RU" dirty="0"/>
              <a:t> е </a:t>
            </a:r>
            <a:r>
              <a:rPr lang="ru-RU" dirty="0" err="1"/>
              <a:t>делот</a:t>
            </a:r>
            <a:r>
              <a:rPr lang="ru-RU" dirty="0"/>
              <a:t> од веб-</a:t>
            </a:r>
            <a:r>
              <a:rPr lang="ru-RU" dirty="0" err="1"/>
              <a:t>апликацијата</a:t>
            </a:r>
            <a:r>
              <a:rPr lang="ru-RU" dirty="0"/>
              <a:t> </a:t>
            </a:r>
            <a:r>
              <a:rPr lang="ru-RU" dirty="0" err="1"/>
              <a:t>кој</a:t>
            </a:r>
            <a:r>
              <a:rPr lang="ru-RU" dirty="0"/>
              <a:t> е </a:t>
            </a:r>
            <a:r>
              <a:rPr lang="ru-RU" dirty="0" err="1"/>
              <a:t>видлив</a:t>
            </a:r>
            <a:r>
              <a:rPr lang="ru-RU" dirty="0"/>
              <a:t> и интерактивен за </a:t>
            </a:r>
            <a:r>
              <a:rPr lang="ru-RU" dirty="0" err="1"/>
              <a:t>корисниците</a:t>
            </a:r>
            <a:r>
              <a:rPr lang="ru-RU" dirty="0"/>
              <a:t>. </a:t>
            </a:r>
            <a:r>
              <a:rPr lang="ru-RU" dirty="0" err="1"/>
              <a:t>Тоа</a:t>
            </a:r>
            <a:r>
              <a:rPr lang="ru-RU" dirty="0"/>
              <a:t> е </a:t>
            </a:r>
            <a:r>
              <a:rPr lang="ru-RU" dirty="0" err="1"/>
              <a:t>корисничкиот</a:t>
            </a:r>
            <a:r>
              <a:rPr lang="ru-RU" dirty="0"/>
              <a:t> </a:t>
            </a:r>
            <a:r>
              <a:rPr lang="ru-RU" dirty="0" err="1"/>
              <a:t>интерфејс</a:t>
            </a:r>
            <a:r>
              <a:rPr lang="ru-RU" dirty="0"/>
              <a:t> (UI) </a:t>
            </a:r>
            <a:r>
              <a:rPr lang="ru-RU" dirty="0" err="1"/>
              <a:t>кој</a:t>
            </a:r>
            <a:r>
              <a:rPr lang="ru-RU" dirty="0"/>
              <a:t> </a:t>
            </a:r>
            <a:r>
              <a:rPr lang="ru-RU" dirty="0" err="1"/>
              <a:t>корисниците</a:t>
            </a:r>
            <a:r>
              <a:rPr lang="ru-RU" dirty="0"/>
              <a:t> го </a:t>
            </a:r>
            <a:r>
              <a:rPr lang="ru-RU" dirty="0" err="1"/>
              <a:t>користат</a:t>
            </a:r>
            <a:r>
              <a:rPr lang="ru-RU" dirty="0"/>
              <a:t> за да </a:t>
            </a:r>
            <a:r>
              <a:rPr lang="ru-RU" dirty="0" err="1"/>
              <a:t>комуницираат</a:t>
            </a:r>
            <a:r>
              <a:rPr lang="ru-RU" dirty="0"/>
              <a:t> со </a:t>
            </a:r>
            <a:r>
              <a:rPr lang="ru-RU" dirty="0" err="1"/>
              <a:t>апликацијата</a:t>
            </a: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5CCD6-3A81-1636-0952-D676D9AB1833}"/>
              </a:ext>
            </a:extLst>
          </p:cNvPr>
          <p:cNvSpPr txBox="1"/>
          <p:nvPr/>
        </p:nvSpPr>
        <p:spPr>
          <a:xfrm>
            <a:off x="914400" y="4597240"/>
            <a:ext cx="245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Components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Props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A263F-D8F1-5A11-2366-44794D23BE50}"/>
              </a:ext>
            </a:extLst>
          </p:cNvPr>
          <p:cNvSpPr txBox="1"/>
          <p:nvPr/>
        </p:nvSpPr>
        <p:spPr>
          <a:xfrm>
            <a:off x="929790" y="3284688"/>
            <a:ext cx="4670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Vue.js е JavaScript </a:t>
            </a:r>
            <a:r>
              <a:rPr lang="ru-RU" dirty="0" err="1"/>
              <a:t>фрејмворк</a:t>
            </a:r>
            <a:r>
              <a:rPr lang="ru-RU" dirty="0"/>
              <a:t> за </a:t>
            </a:r>
            <a:r>
              <a:rPr lang="ru-RU" dirty="0" err="1"/>
              <a:t>изработка</a:t>
            </a:r>
            <a:r>
              <a:rPr lang="ru-RU" dirty="0"/>
              <a:t> на </a:t>
            </a:r>
            <a:r>
              <a:rPr lang="ru-RU" dirty="0" err="1"/>
              <a:t>динамички</a:t>
            </a:r>
            <a:r>
              <a:rPr lang="ru-RU" dirty="0"/>
              <a:t> и компонентно-</a:t>
            </a:r>
            <a:r>
              <a:rPr lang="ru-RU" dirty="0" err="1"/>
              <a:t>базирани</a:t>
            </a:r>
            <a:r>
              <a:rPr lang="ru-RU" dirty="0"/>
              <a:t> </a:t>
            </a:r>
            <a:r>
              <a:rPr lang="ru-RU" dirty="0" err="1"/>
              <a:t>кориснички</a:t>
            </a:r>
            <a:r>
              <a:rPr lang="ru-RU" dirty="0"/>
              <a:t> </a:t>
            </a:r>
            <a:r>
              <a:rPr lang="ru-RU" dirty="0" err="1"/>
              <a:t>интерфејси</a:t>
            </a:r>
            <a:r>
              <a:rPr lang="ru-RU" dirty="0"/>
              <a:t> со </a:t>
            </a:r>
            <a:r>
              <a:rPr lang="ru-RU" dirty="0" err="1"/>
              <a:t>едноставна</a:t>
            </a:r>
            <a:r>
              <a:rPr lang="ru-RU" dirty="0"/>
              <a:t> </a:t>
            </a:r>
            <a:r>
              <a:rPr lang="ru-RU" dirty="0" err="1"/>
              <a:t>интеграција</a:t>
            </a:r>
            <a:r>
              <a:rPr lang="ru-RU" dirty="0"/>
              <a:t> и </a:t>
            </a:r>
            <a:r>
              <a:rPr lang="ru-RU" dirty="0" err="1"/>
              <a:t>висока</a:t>
            </a:r>
            <a:r>
              <a:rPr lang="ru-RU" dirty="0"/>
              <a:t> </a:t>
            </a:r>
            <a:r>
              <a:rPr lang="ru-RU" dirty="0" err="1"/>
              <a:t>флексибилност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2AAA22-2D0D-AB86-F2E8-07EF7990D2D7}"/>
              </a:ext>
            </a:extLst>
          </p:cNvPr>
          <p:cNvSpPr txBox="1"/>
          <p:nvPr/>
        </p:nvSpPr>
        <p:spPr>
          <a:xfrm>
            <a:off x="3371425" y="4729927"/>
            <a:ext cx="2457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Npm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State with </a:t>
            </a:r>
            <a:r>
              <a:rPr lang="en-US" dirty="0" err="1"/>
              <a:t>Pinia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Axios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E47D8-1D69-5E93-0929-6007FF7E2D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441"/>
          <a:stretch/>
        </p:blipFill>
        <p:spPr>
          <a:xfrm>
            <a:off x="6750507" y="2290932"/>
            <a:ext cx="5441493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D585FD-5B2A-EF8E-EE28-EB3C14E9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5AB61F-65A4-625C-747D-95CBE5AF32B9}"/>
              </a:ext>
            </a:extLst>
          </p:cNvPr>
          <p:cNvSpPr/>
          <p:nvPr/>
        </p:nvSpPr>
        <p:spPr>
          <a:xfrm>
            <a:off x="8397766" y="0"/>
            <a:ext cx="3792319" cy="2054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A9F7E-6859-1B62-3BA6-D6A1BD26C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43A970-B18D-6D99-2A23-A286296973AF}"/>
              </a:ext>
            </a:extLst>
          </p:cNvPr>
          <p:cNvSpPr txBox="1"/>
          <p:nvPr/>
        </p:nvSpPr>
        <p:spPr>
          <a:xfrm>
            <a:off x="914400" y="1414206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Приказ на апликацијата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3B034-A583-DBA6-20AE-752EB3852967}"/>
              </a:ext>
            </a:extLst>
          </p:cNvPr>
          <p:cNvSpPr txBox="1"/>
          <p:nvPr/>
        </p:nvSpPr>
        <p:spPr>
          <a:xfrm>
            <a:off x="929789" y="2054768"/>
            <a:ext cx="5271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FormFlow</a:t>
            </a:r>
            <a:r>
              <a:rPr lang="en-US" dirty="0"/>
              <a:t> </a:t>
            </a:r>
            <a:r>
              <a:rPr lang="mk-MK" dirty="0"/>
              <a:t>овозможува креирање на проекти, форми за проектите и менаџирање на одговорите за соодветните форми.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F299-781E-A1CA-7100-39E6EF0EB23D}"/>
              </a:ext>
            </a:extLst>
          </p:cNvPr>
          <p:cNvSpPr txBox="1"/>
          <p:nvPr/>
        </p:nvSpPr>
        <p:spPr>
          <a:xfrm>
            <a:off x="914400" y="2999739"/>
            <a:ext cx="467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Едноставно</a:t>
            </a:r>
            <a:r>
              <a:rPr lang="ru-RU" dirty="0"/>
              <a:t> </a:t>
            </a:r>
            <a:r>
              <a:rPr lang="ru-RU" dirty="0" err="1"/>
              <a:t>дизајнирани</a:t>
            </a:r>
            <a:r>
              <a:rPr lang="ru-RU" dirty="0"/>
              <a:t> </a:t>
            </a:r>
            <a:r>
              <a:rPr lang="ru-RU" dirty="0" err="1"/>
              <a:t>екрани</a:t>
            </a:r>
            <a:r>
              <a:rPr lang="ru-RU" dirty="0"/>
              <a:t> </a:t>
            </a:r>
            <a:r>
              <a:rPr lang="ru-RU" dirty="0" err="1"/>
              <a:t>интуитивни</a:t>
            </a:r>
            <a:r>
              <a:rPr lang="en-US" dirty="0"/>
              <a:t> </a:t>
            </a:r>
            <a:r>
              <a:rPr lang="mk-MK" dirty="0"/>
              <a:t>за</a:t>
            </a:r>
            <a:r>
              <a:rPr lang="ru-RU" dirty="0"/>
              <a:t> </a:t>
            </a:r>
            <a:r>
              <a:rPr lang="ru-RU" dirty="0" err="1"/>
              <a:t>навигирање</a:t>
            </a:r>
            <a:r>
              <a:rPr lang="ru-RU" dirty="0"/>
              <a:t>.</a:t>
            </a:r>
            <a:endParaRPr lang="mk-M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FF904F-CCF9-BFBA-B909-5DB9EA30EC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050"/>
          <a:stretch/>
        </p:blipFill>
        <p:spPr>
          <a:xfrm>
            <a:off x="5412429" y="3823884"/>
            <a:ext cx="5693923" cy="2212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F773D2-9C44-9898-FE46-052557C16C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56" t="6010" r="26757" b="6519"/>
          <a:stretch/>
        </p:blipFill>
        <p:spPr>
          <a:xfrm>
            <a:off x="8865592" y="3537323"/>
            <a:ext cx="3324493" cy="2880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1FF204-22C6-5CFE-6C06-95369BB9E4C2}"/>
              </a:ext>
            </a:extLst>
          </p:cNvPr>
          <p:cNvSpPr txBox="1"/>
          <p:nvPr/>
        </p:nvSpPr>
        <p:spPr>
          <a:xfrm>
            <a:off x="914400" y="3746826"/>
            <a:ext cx="61012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Регистрација и најава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Креирање / менаџирање проекти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Креирање / менаџирање форми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Прибирање на одговори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Приказ и менаџирање на одговори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Филтрирање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Аналитика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DF9312-70CE-DE4E-4A08-4603EB744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50273"/>
            <a:ext cx="5669187" cy="26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2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</TotalTime>
  <Words>398</Words>
  <Application>Microsoft Office PowerPoint</Application>
  <PresentationFormat>Widescreen</PresentationFormat>
  <Paragraphs>89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Тодорова Моника</dc:creator>
  <cp:lastModifiedBy>Тодорова Моника</cp:lastModifiedBy>
  <cp:revision>9</cp:revision>
  <dcterms:created xsi:type="dcterms:W3CDTF">2024-08-28T17:46:24Z</dcterms:created>
  <dcterms:modified xsi:type="dcterms:W3CDTF">2024-12-02T02:43:15Z</dcterms:modified>
</cp:coreProperties>
</file>